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86" r:id="rId2"/>
    <p:sldId id="288" r:id="rId3"/>
    <p:sldId id="287" r:id="rId4"/>
  </p:sldIdLst>
  <p:sldSz cx="12192000" cy="6858000"/>
  <p:notesSz cx="7104063" cy="10234613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115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 and Instructor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237766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10515600" cy="38481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10515600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0000"/>
              <a:buFont typeface="Arial" panose="020B0604020202020204" pitchFamily="34" charset="0"/>
              <a:buChar char="•"/>
              <a:defRPr sz="2400" b="0" i="0" spc="-5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5EA-587B-4DB5-8C1A-34F0D98703CE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BD2-46F1-4F19-9173-26ACE36E8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9820" y="5795302"/>
            <a:ext cx="1302179" cy="10626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-2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 txBox="1"/>
          <p:nvPr userDrawn="1"/>
        </p:nvSpPr>
        <p:spPr>
          <a:xfrm>
            <a:off x="2505456" y="334265"/>
            <a:ext cx="6638544" cy="33634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400" b="0" i="0" kern="1200" baseline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panose="020B0600040502020204" charset="0"/>
              <a:buChar char="-"/>
              <a:defRPr sz="18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0" y="851445"/>
            <a:ext cx="11387761" cy="20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Georgia" panose="02040502050405020303" charset="0"/>
          <a:cs typeface="Georgia" panose="02040502050405020303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4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marR="0" indent="-228600" algn="l" defTabSz="914400" rtl="0" eaLnBrk="1" fontAlgn="auto" latinLnBrk="0" hangingPunct="1">
        <a:lnSpc>
          <a:spcPts val="2300"/>
        </a:lnSpc>
        <a:spcBef>
          <a:spcPts val="500"/>
        </a:spcBef>
        <a:spcAft>
          <a:spcPts val="0"/>
        </a:spcAft>
        <a:buClr>
          <a:srgbClr val="005BBB"/>
        </a:buClr>
        <a:buSzTx/>
        <a:buFont typeface="LucidaGrande" panose="020B0600040502020204" charset="0"/>
        <a:buChar char="-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6ewC3qSw9zM" TargetMode="External"/><Relationship Id="rId5" Type="http://schemas.openxmlformats.org/officeDocument/2006/relationships/hyperlink" Target="https://github.com/iaoqian/carla_3d-mapping_and_adding_virtual_objects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5C86D-3D02-4FF1-B9C1-7273ECE1F96B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王恺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00726F-C8D1-44BD-92F5-A5B53B8E5DEB}"/>
              </a:ext>
            </a:extLst>
          </p:cNvPr>
          <p:cNvSpPr txBox="1"/>
          <p:nvPr/>
        </p:nvSpPr>
        <p:spPr>
          <a:xfrm>
            <a:off x="545761" y="1233675"/>
            <a:ext cx="10220829" cy="99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近期工作：</a:t>
            </a: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中实现了利用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Depth Camera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RGB Camera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进行点云重建，解决了其中的一些问题；并由此将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Attack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所需的图案投入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场景中，进一步添加到相机的输出中，为后续工作做铺垫。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F1B667-2CFF-410A-8FB3-813D8C9024A0}"/>
              </a:ext>
            </a:extLst>
          </p:cNvPr>
          <p:cNvSpPr txBox="1"/>
          <p:nvPr/>
        </p:nvSpPr>
        <p:spPr>
          <a:xfrm>
            <a:off x="2766437" y="5422523"/>
            <a:ext cx="1479892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点云重建效果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651548-EA14-4BD1-95DD-013351409CDD}"/>
              </a:ext>
            </a:extLst>
          </p:cNvPr>
          <p:cNvSpPr txBox="1"/>
          <p:nvPr/>
        </p:nvSpPr>
        <p:spPr>
          <a:xfrm>
            <a:off x="7758839" y="5422523"/>
            <a:ext cx="1633781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(b)   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投射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效果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88644D-0EC7-4C6B-8858-3774B01F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9" y="2446333"/>
            <a:ext cx="5247469" cy="2819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D6FF2E-740A-49CC-A3EC-EBB04428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20" y="2446333"/>
            <a:ext cx="3759420" cy="2819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FB9435-C9CD-4C3A-B5A2-431FA888E99A}"/>
              </a:ext>
            </a:extLst>
          </p:cNvPr>
          <p:cNvSpPr txBox="1"/>
          <p:nvPr/>
        </p:nvSpPr>
        <p:spPr>
          <a:xfrm>
            <a:off x="545761" y="5947040"/>
            <a:ext cx="5059398" cy="47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代码地址：</a:t>
            </a:r>
            <a:r>
              <a:rPr lang="en-US" altLang="zh-CN" sz="1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5"/>
              </a:rPr>
              <a:t>https://github.com/iaoqian/carla_3d-mapping_and_adding_virtual_objects</a:t>
            </a:r>
            <a:endParaRPr lang="en-US" altLang="zh-CN" sz="1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演示视频：</a:t>
            </a:r>
            <a:r>
              <a:rPr lang="en-US" altLang="zh-CN" sz="1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6"/>
              </a:rPr>
              <a:t>https://www.youtube.com/watch?v=6ewC3qSw9zM</a:t>
            </a:r>
            <a:endParaRPr lang="en-US" altLang="zh-CN" sz="11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1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3908E43-94D6-4FD8-9BF8-0074F46D330B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王恺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9E2093-552E-4054-9712-A5809516D9B1}"/>
              </a:ext>
            </a:extLst>
          </p:cNvPr>
          <p:cNvSpPr txBox="1"/>
          <p:nvPr/>
        </p:nvSpPr>
        <p:spPr>
          <a:xfrm>
            <a:off x="545761" y="1233675"/>
            <a:ext cx="10220829" cy="174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中收集了用于检测模型和对抗样本训练的数据集，除了图像外，数据集中的主要标注包括：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2D-Bounding-Box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目标类别（包括四个类别：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vehicle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pedestrian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traffic-sign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traffic-light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 Indices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因为需要将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应用到图像中（通过替换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RGB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图像中特定位置的像素值），而对应的下标索引获取依赖于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。为了将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部分与模型、样本训练部分分离，所以将索引作为标注的一部分（标注形式示意图见下页）。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目前已经完成了该数据集中检测模型（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Faster-RCNN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）的训练，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作为后续被攻击模型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CF990-43BD-48BA-9925-F10500D8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3" y="3132127"/>
            <a:ext cx="7922681" cy="29777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D62A74-5A42-4D87-8813-81722618BAEB}"/>
              </a:ext>
            </a:extLst>
          </p:cNvPr>
          <p:cNvSpPr txBox="1"/>
          <p:nvPr/>
        </p:nvSpPr>
        <p:spPr>
          <a:xfrm>
            <a:off x="3291865" y="6263434"/>
            <a:ext cx="2828275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左侧：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Ground-Truth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，右侧：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检测效果</a:t>
            </a:r>
            <a:endParaRPr lang="en-US" altLang="zh-CN" sz="1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7929CD4-5256-493E-9408-B1015F938E84}"/>
              </a:ext>
            </a:extLst>
          </p:cNvPr>
          <p:cNvSpPr txBox="1"/>
          <p:nvPr/>
        </p:nvSpPr>
        <p:spPr>
          <a:xfrm>
            <a:off x="545761" y="4899194"/>
            <a:ext cx="10220829" cy="14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后续工作：</a:t>
            </a: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优化目前数据采集中的问题（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投影位置筛选等）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验证已有方法在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环境下的效果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针对</a:t>
            </a:r>
            <a:r>
              <a:rPr lang="en-US" altLang="zh-CN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场景中已经训练好的目标检测模型，训练我们的</a:t>
            </a:r>
            <a:r>
              <a:rPr lang="en-US" altLang="zh-CN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进行攻击，评估效果</a:t>
            </a:r>
            <a:endParaRPr lang="en-US" altLang="zh-CN" sz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CD411-670A-4059-916B-EDB1CB59C2C1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王恺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369656-5780-4C2C-8159-B1FA592C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5" y="1215205"/>
            <a:ext cx="7283407" cy="346888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2CAEE75-BEAF-4142-9C21-69B8D53CC641}"/>
              </a:ext>
            </a:extLst>
          </p:cNvPr>
          <p:cNvSpPr txBox="1"/>
          <p:nvPr/>
        </p:nvSpPr>
        <p:spPr>
          <a:xfrm>
            <a:off x="8366800" y="3086662"/>
            <a:ext cx="2304444" cy="34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←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 Indices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标注示意图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82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588468-0b5c-4f5a-b435-5afb986dab57"/>
  <p:tag name="COMMONDATA" val="eyJoZGlkIjoiNmY2YzM4Mjc2OWQwMjIxODVkNjBkY2M0NDQxY2NjOTYifQ=="/>
</p:tagLst>
</file>

<file path=ppt/theme/theme1.xml><?xml version="1.0" encoding="utf-8"?>
<a:theme xmlns:a="http://schemas.openxmlformats.org/drawingml/2006/main" name="UB Powerpoint Template">
  <a:themeElements>
    <a:clrScheme name="Custom 1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302</Words>
  <Application>Microsoft Office PowerPoint</Application>
  <PresentationFormat>宽屏</PresentationFormat>
  <Paragraphs>21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LucidaGrande</vt:lpstr>
      <vt:lpstr>宋体</vt:lpstr>
      <vt:lpstr>Arial</vt:lpstr>
      <vt:lpstr>Calibri</vt:lpstr>
      <vt:lpstr>Times New Roman</vt:lpstr>
      <vt:lpstr>Wingdings</vt:lpstr>
      <vt:lpstr>UB Powerpoint Template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</dc:creator>
  <cp:lastModifiedBy>王 恺</cp:lastModifiedBy>
  <cp:revision>106</cp:revision>
  <dcterms:created xsi:type="dcterms:W3CDTF">2023-03-18T15:24:00Z</dcterms:created>
  <dcterms:modified xsi:type="dcterms:W3CDTF">2023-09-14T00:49:38Z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A7E3D141F5374C14A0D3149797134570</vt:lpwstr>
  </property>
</Properties>
</file>